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3" r:id="rId3"/>
    <p:sldId id="265" r:id="rId4"/>
    <p:sldId id="269" r:id="rId5"/>
    <p:sldId id="257" r:id="rId6"/>
    <p:sldId id="258" r:id="rId7"/>
    <p:sldId id="266" r:id="rId8"/>
    <p:sldId id="259" r:id="rId9"/>
    <p:sldId id="260" r:id="rId10"/>
    <p:sldId id="272" r:id="rId11"/>
    <p:sldId id="261" r:id="rId12"/>
    <p:sldId id="268" r:id="rId13"/>
    <p:sldId id="267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BAF62D-CB09-4578-8880-197D363DD78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44118-1558-47BB-96BD-C3F802ED4B6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4&amp;text=&#1082;&#1072;&#1088;&#1090;&#1080;&#1085;&#1082;&#1080;%20&#1076;&#1083;&#1103;%20&#1087;&#1088;&#1077;&#1079;&#1077;&#1085;&#1090;&#1072;&#1094;&#1080;&#1080;%20&#1089;&#1086;&#1074;&#1072;&amp;img_url=https://media.istockphoto.com/vectors/owl-holding-an-apple-vector-id498748793&amp;pos=142&amp;rpt=simage&amp;lr=1058" TargetMode="External"/><Relationship Id="rId2" Type="http://schemas.openxmlformats.org/officeDocument/2006/relationships/hyperlink" Target="https://nsportal.ru/shkola/materialy-dlya-roditelei/library/2017/11/08/uprazhneniya-sposobstvuyushchie-formirovaniy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1&amp;text=&#1052;&#1091;&#1076;&#1088;&#1072;&#1103;%20&#1057;&#1086;&#1074;&#1072;%20&#1056;&#1080;&#1089;&#1091;&#1085;&#1086;&#1082;&amp;lr=1058" TargetMode="External"/><Relationship Id="rId5" Type="http://schemas.openxmlformats.org/officeDocument/2006/relationships/hyperlink" Target="http://www.krasotaimedicina.ru/diseases/speech-disorder/dyslexia" TargetMode="External"/><Relationship Id="rId4" Type="http://schemas.openxmlformats.org/officeDocument/2006/relationships/hyperlink" Target="https://ru.wikipedia.org/wiki/&#1044;&#1080;&#1089;&#1075;&#1088;&#1072;&#1092;&#1080;&#1103;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47;&#1072;&#1096;&#1091;&#1084;&#1083;&#1077;&#1085;&#1085;&#1099;&#1077;%20&#1043;&#1083;&#1072;&#1089;&#1085;&#1099;&#1077;%20&#1041;&#1091;&#1082;&#1074;&#1099;%20&#1050;&#1072;&#1088;&#1090;&#1080;&#1085;&#1082;&#1080;" TargetMode="External"/><Relationship Id="rId3" Type="http://schemas.openxmlformats.org/officeDocument/2006/relationships/hyperlink" Target="https://yandex.ru/images/search?text=&#1073;&#1091;&#1082;&#1074;&#1099;%20&#1080;&#1079;%20&#1087;&#1072;&#1083;&#1086;&#1095;&#1077;&#1082;%20&#1082;&#1072;&#1088;&#1090;&#1080;&#1085;&#1082;&#1080;" TargetMode="External"/><Relationship Id="rId7" Type="http://schemas.openxmlformats.org/officeDocument/2006/relationships/hyperlink" Target="https://yandex.ru/images/search?text=&#1044;&#1086;&#1087;&#1080;&#1096;&#1080;%20&#1041;&#1091;&#1082;&#1074;&#1091;" TargetMode="External"/><Relationship Id="rId2" Type="http://schemas.openxmlformats.org/officeDocument/2006/relationships/hyperlink" Target="https://yandex.ru/images/search?text=&#1052;&#1091;&#1076;&#1088;&#1072;&#1103;%20&#1057;&#1086;&#1074;&#1072;%20&#1089;%20&#1103;&#1073;&#1083;&#1086;&#1082;&#1086;&#1084;&amp;lr=10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47;&#1072;&#1082;&#1088;&#1072;&#1089;&#1100;%20&#1041;&#1091;&#1082;&#1074;&#1091;" TargetMode="External"/><Relationship Id="rId5" Type="http://schemas.openxmlformats.org/officeDocument/2006/relationships/hyperlink" Target="https://yandex.ru/images/search?p=1&amp;text=&#1053;&#1072;&#1081;&#1076;&#1080;%20&#1041;&#1091;&#1082;&#1074;&#1091;%20&#1057;&#1088;&#1077;&#1076;&#1080;%20&#1044;&#1088;&#1091;&#1075;&#1080;&#1093;%20&#1041;&#1091;&#1082;&#1074;" TargetMode="External"/><Relationship Id="rId10" Type="http://schemas.openxmlformats.org/officeDocument/2006/relationships/hyperlink" Target="https://yandex.ru/images/search?text=&#1044;&#1086;&#1084;%20&#1074;%20&#1042;&#1080;&#1076;&#1077;%20&#1041;&#1091;&#1082;&#1074;&#1099;" TargetMode="External"/><Relationship Id="rId4" Type="http://schemas.openxmlformats.org/officeDocument/2006/relationships/hyperlink" Target="https://yandex.ru/images/search?text=&#1074;&#1099;&#1082;&#1083;&#1072;&#1076;&#1099;&#1074;&#1072;&#1077;%20&#1073;&#1091;&#1082;&#1074;&#1099;" TargetMode="External"/><Relationship Id="rId9" Type="http://schemas.openxmlformats.org/officeDocument/2006/relationships/hyperlink" Target="https://yandex.ru/images/search?p=7&amp;text=&#1059;&#1084;&#1085;&#1072;&#1103;%20&#1057;&#1086;&#1074;&#1072;%20&#1056;&#1080;&#1089;&#1091;&#1085;&#1086;&#1082;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080" y="548680"/>
            <a:ext cx="749808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способствующие формированию навыков чтения.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Марго-королевишна\Pictures\0_9bc73_332807b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2" y="2348880"/>
            <a:ext cx="4896544" cy="34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412" y="3284984"/>
            <a:ext cx="3096344" cy="1886198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endParaRPr lang="ru-RU" sz="26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логопеда родителям  </a:t>
            </a:r>
          </a:p>
          <a:p>
            <a:pPr marL="82296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школьников.</a:t>
            </a:r>
          </a:p>
          <a:p>
            <a:pPr marL="82296" indent="0" algn="ctr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718" y="332656"/>
            <a:ext cx="7498080" cy="3672408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памяти и внимания - «Какой буквы не стало». Варианты - поменять буквы местами - ребенок воспроизводит первоначальный вариант или взрослый добавляет ещё одну букву, обучаемый называет ее. Играть можно с постепенным увеличением ряда букв. Можно выкладывать небольшие слова, затем переставлять местами, «терять» буквы из слова, восстанавливая его с помощью ребёнка. Здесь еще тренируется и фонематический анализ (буквы в слове стоят в определенной последовательности). </a:t>
            </a:r>
          </a:p>
        </p:txBody>
      </p:sp>
      <p:pic>
        <p:nvPicPr>
          <p:cNvPr id="1029" name="Picture 5" descr="https://png.pngtree.com/element_origin_min_pic/16/08/20/1557b808b03a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1808"/>
            <a:ext cx="3240360" cy="28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60032" y="4788488"/>
            <a:ext cx="3131444" cy="7078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5865168"/>
            <a:ext cx="3139901" cy="7078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ЛС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3414" y="3711808"/>
            <a:ext cx="2510624" cy="7078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 У И Э</a:t>
            </a:r>
          </a:p>
        </p:txBody>
      </p:sp>
    </p:spTree>
    <p:extLst>
      <p:ext uri="{BB962C8B-B14F-4D97-AF65-F5344CB8AC3E}">
        <p14:creationId xmlns:p14="http://schemas.microsoft.com/office/powerpoint/2010/main" val="41326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арго-королевишна\Pictures\букв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760640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4800600"/>
          </a:xfrm>
        </p:spPr>
        <p:txBody>
          <a:bodyPr>
            <a:normAutofit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указкой рисует букву в воздухе, а взрослый угадывает ее (и наоборот). Можно «рисовать» буквы на спине, угадывать по словесной инструкции - «Эта буква овальной формы», «Эта буква состоит из двух скрещенных под наклоном линий» и т. д.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что похожа эта буква»</a:t>
            </a:r>
          </a:p>
        </p:txBody>
      </p:sp>
    </p:spTree>
    <p:extLst>
      <p:ext uri="{BB962C8B-B14F-4D97-AF65-F5344CB8AC3E}">
        <p14:creationId xmlns:p14="http://schemas.microsoft.com/office/powerpoint/2010/main" val="24473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10428"/>
            <a:ext cx="7312856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хотите помочь ребёнку, не забывайте, что: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3637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Ничего не делается по мановению волшебной палочки, нужно время, терпение и система;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родители, учителя и специалисты должны работать в тесной связке – только тогда можно достигнуть желаемого успеха;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помните, ребёнок не виноват в своих проблемах! Он пока просто не может читать лучше. </a:t>
            </a: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moziru.com/images/pointer-clipart-talking-animal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70539"/>
            <a:ext cx="2161101" cy="21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57389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надо помочь!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9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00600" cy="9361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4400" dirty="0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Интернет-ресурсы: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704856" cy="5184576"/>
          </a:xfrm>
        </p:spPr>
        <p:txBody>
          <a:bodyPr>
            <a:noAutofit/>
          </a:bodyPr>
          <a:lstStyle/>
          <a:p>
            <a:pPr>
              <a:buClrTx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«Советы логопеда»: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https://nsportal.ru/shkola/materialy-dlya-roditelei/library/2017/11/08/uprazhneniya-sposobstvuyushchie-formirovaniyu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Сова с рамкой: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https://yandex.ru/images/search?p=4&amp;text=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картинки%20для%20презентации%20сова&amp;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img_url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=https%3A%2F%2Fmedia.istockphoto.com%2Fvectors%2Fowl-holding-an-apple-vector-id498748793&amp;pos=142&amp;rpt=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simage&amp;lr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=1058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https://ru.wikipedia.org/wiki/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Дисграфия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http://www.krasotaimedicina.ru/diseases/speech-disorder/dyslexia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Сова с указкой: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https://yandex.ru/images/search?p=1&amp;text=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Мудрая%20Сова%20Рисунок&amp;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=1058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0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632848" cy="64807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Сова с яблоком: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Мудрая%20Сова%20с%20яблоком&amp;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=1058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Буквы из палочек: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буквы%20из%20палочек%20картинки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выкладываем буквы: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выкладывае%20буквы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найди букву: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https://yandex.ru/images/search?p=1&amp;text=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Найди%20Букву%20Среди%20Других%20Букв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Закрась букву: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Закрась%20Букву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Допиши буквы: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Допиши%20Букву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Допиши букву: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Зашумленные%20Гласные%20Буквы%20Картинки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Сова с книгой </a:t>
            </a:r>
            <a:r>
              <a:rPr lang="en-US" sz="2000" dirty="0">
                <a:hlinkClick r:id="rId9"/>
              </a:rPr>
              <a:t>https://yandex.ru/images/search?p=7&amp;text=</a:t>
            </a:r>
            <a:r>
              <a:rPr lang="ru-RU" sz="2000" dirty="0">
                <a:hlinkClick r:id="rId9"/>
              </a:rPr>
              <a:t>Умная%20Сова%20Рисунок</a:t>
            </a:r>
            <a:endParaRPr lang="ru-RU" sz="200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На что похожи буквы: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https://yandex.ru/images/search?text=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Дом%20в%20Виде%20Буквы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8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го-королевишна\Pictures\0_9bc73_332807b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7" y="541050"/>
            <a:ext cx="7363765" cy="52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204864"/>
            <a:ext cx="3600400" cy="2736304"/>
          </a:xfrm>
        </p:spPr>
        <p:txBody>
          <a:bodyPr/>
          <a:lstStyle/>
          <a:p>
            <a:pPr marL="82296" indent="0" algn="ctr">
              <a:buNone/>
            </a:pPr>
            <a:r>
              <a:rPr lang="ru-RU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за Ваше внимание и Ваши усилия</a:t>
            </a:r>
            <a:r>
              <a:rPr 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5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7818072" cy="3744416"/>
          </a:xfrm>
        </p:spPr>
        <p:txBody>
          <a:bodyPr>
            <a:normAutofit fontScale="55000" lnSpcReduction="20000"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ru-RU" sz="51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частичное специфическое нарушение процесса письма, проявляющееся в стойких, повторяющихся ошибках, обусловленных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функций.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ru-RU" sz="51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5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специфические затруднения в овладении навыков чтения, вызванное недостаточной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(либо распадом) психических функций, участвующих в осуществлении процесса чтения.</a:t>
            </a:r>
          </a:p>
          <a:p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763284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последние годы наблюдается резкое увеличение числа детей с различными речевыми нарушениями. Особенно распростра­ненными являются нарушения письма и чтения.</a:t>
            </a:r>
          </a:p>
        </p:txBody>
      </p:sp>
    </p:spTree>
    <p:extLst>
      <p:ext uri="{BB962C8B-B14F-4D97-AF65-F5344CB8AC3E}">
        <p14:creationId xmlns:p14="http://schemas.microsoft.com/office/powerpoint/2010/main" val="115285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ziru.com/images/pointer-clipart-talking-anima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4572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чтения оказывают отрицательное влияние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6809960" cy="2232248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процесс обучения;</a:t>
            </a:r>
          </a:p>
          <a:p>
            <a:pPr>
              <a:buClr>
                <a:schemeClr val="accent5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развитие ребёнка;</a:t>
            </a:r>
          </a:p>
          <a:p>
            <a:pPr>
              <a:buClr>
                <a:schemeClr val="accent5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ребёнка.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26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400851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ИГРЫ и УПРАЖНЕНИЯ</a:t>
            </a:r>
          </a:p>
          <a:p>
            <a:pPr marL="82296" indent="0" algn="ctr"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для профилактики </a:t>
            </a:r>
            <a:r>
              <a:rPr lang="ru-RU" sz="60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дислексии</a:t>
            </a:r>
            <a:endParaRPr lang="ru-RU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ng.pngtree.com/element_origin_min_pic/16/08/14/1157afea25a5c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3091723" cy="32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6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БУКВАМИ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49649"/>
            <a:ext cx="7746064" cy="5616624"/>
          </a:xfrm>
        </p:spPr>
        <p:txBody>
          <a:bodyPr>
            <a:normAutofit fontScale="32500" lnSpcReduction="20000"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буквы можно выложить из пластилина, выкладывать из палочек, спичек, мозаики, красочных верёвок, вырезать из цветной бумаги, выжигать на дощечках.</a:t>
            </a:r>
          </a:p>
          <a:p>
            <a:pPr lvl="0">
              <a:buClr>
                <a:schemeClr val="accent5">
                  <a:lumMod val="75000"/>
                </a:schemeClr>
              </a:buClr>
            </a:pPr>
            <a:endParaRPr lang="ru-RU" sz="4400" dirty="0"/>
          </a:p>
          <a:p>
            <a:pPr lvl="0">
              <a:buClr>
                <a:schemeClr val="accent5">
                  <a:lumMod val="75000"/>
                </a:schemeClr>
              </a:buClr>
            </a:pPr>
            <a:endParaRPr lang="ru-RU" dirty="0"/>
          </a:p>
          <a:p>
            <a:pPr lvl="0">
              <a:buClr>
                <a:schemeClr val="accent5">
                  <a:lumMod val="75000"/>
                </a:schemeClr>
              </a:buClr>
            </a:pPr>
            <a:endParaRPr lang="ru-RU" dirty="0"/>
          </a:p>
          <a:p>
            <a:pPr lvl="0">
              <a:buClr>
                <a:schemeClr val="accent5">
                  <a:lumMod val="75000"/>
                </a:schemeClr>
              </a:buClr>
            </a:pPr>
            <a:endParaRPr lang="ru-RU" dirty="0"/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сформировать 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стабильный графический 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 буквы (графемы), 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предложить ребёнку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обводить пальцем выпуклый 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контур букв, тактильное 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опознание «наждачных» букв.</a:t>
            </a:r>
          </a:p>
          <a:p>
            <a:endParaRPr lang="ru-RU" dirty="0"/>
          </a:p>
        </p:txBody>
      </p:sp>
      <p:pic>
        <p:nvPicPr>
          <p:cNvPr id="2051" name="Picture 3" descr="C:\Users\Марго-королевишна\Pictures\Kak_nauchit_rebenka_bukvam_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71795"/>
            <a:ext cx="2730793" cy="233529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го-королевишна\Pictures\ada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458216" cy="11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704856" cy="2592288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прием «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Дермолексия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когда педагог на ладони ребёнка рисует букву, а ребёнок опознает ее с закрытыми глазами, причём рисовать нужно на «ведущей» руке, для стимуляции ведущего полушария.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закрасить части картинки с изучаемыми буквами.</a:t>
            </a:r>
          </a:p>
          <a:p>
            <a:pPr algn="just"/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:\Users\Марго-королевишна\Pictures\буква б рас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68960"/>
            <a:ext cx="4680520" cy="3328062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180" y="260648"/>
            <a:ext cx="7498080" cy="6192688"/>
          </a:xfrm>
        </p:spPr>
        <p:txBody>
          <a:bodyPr>
            <a:normAutofit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зарекомендовал себя следующий прием. Возьмите листок из старой детской книги (или детского журнала) и предложите зачеркнуть на нем ту букву, с которой вы его знакомите в данный момент, либо букву, которую он путает, не может запомнить. Например: «Зачеркни (обведи) все буквы Д на этой странице».</a:t>
            </a:r>
          </a:p>
          <a:p>
            <a:pPr marL="82296" lvl="0" indent="0" algn="just">
              <a:buClr>
                <a:schemeClr val="accent5">
                  <a:lumMod val="75000"/>
                </a:schemeClr>
              </a:buClr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изучения букв полезно давать задание «Группировка стилизованных букв». Ребенку предлагают сгруппировать одинаковые буквы.</a:t>
            </a:r>
          </a:p>
          <a:p>
            <a:pPr marL="82296" indent="0">
              <a:buNone/>
            </a:pPr>
            <a:endParaRPr lang="ru-RU" sz="2400" dirty="0"/>
          </a:p>
        </p:txBody>
      </p:sp>
      <p:pic>
        <p:nvPicPr>
          <p:cNvPr id="6149" name="Picture 5" descr="C:\Users\Марго-королевишна\Pictures\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438253" cy="2154804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2304256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 задания, усложняющие узнавания букв, это - «Перечеркнутые бук-вы», «Разный шрифт», «Перевернутые буквы», «Сколько одинаковых букв», «Каких букв больше», «Наложенные буквы», «Зеркальные буквы», «Найди букву среди рядов букв», «Найди нужную букву среди перечеркнутых букв».</a:t>
            </a:r>
          </a:p>
          <a:p>
            <a:endParaRPr lang="ru-RU" dirty="0"/>
          </a:p>
        </p:txBody>
      </p:sp>
      <p:pic>
        <p:nvPicPr>
          <p:cNvPr id="4" name="Picture 2" descr="C:\Users\Марго-королевишна\Pictures\Naydi-spryatavshiesya-bukv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2"/>
            <a:ext cx="3511853" cy="2507766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го-королевишна\Pictures\Nadi-pravilnyie-bukv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52" y="4005062"/>
            <a:ext cx="3511856" cy="250776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го-королевишна\Pictures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98" y="2708920"/>
            <a:ext cx="5027662" cy="1143734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го-королевишна\Pictures\ASE000000000710615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3636801" cy="2454124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200800" cy="2448272"/>
          </a:xfrm>
        </p:spPr>
        <p:txBody>
          <a:bodyPr>
            <a:normAutofit fontScale="25000" lnSpcReduction="20000"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привлечь самого ребенка к «творческому созданию» букв - предложить ему «Дописать букву» по пунктирным линиям, «Переделать букву», переставив (переложив) элементы («Что нужно сделать, чтобы из буквы Л получилась И; из Щ - Ц и т. д.)</a:t>
            </a: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мешочек» - ребёнок на ощупь определяет пластмассовые (металлические) буквы.</a:t>
            </a:r>
          </a:p>
        </p:txBody>
      </p:sp>
      <p:pic>
        <p:nvPicPr>
          <p:cNvPr id="4101" name="Picture 5" descr="C:\Users\Марго-королевишна\Pictures\vnieklassnoie-otkrytoie-mieropriiatiie-po-litieraturnomu-chtieniiu-proshchaniie-s-azbukoi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854262" cy="247972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517</TotalTime>
  <Words>991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Yu Gothic UI</vt:lpstr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Упражнения, способствующие формированию навыков чтения.</vt:lpstr>
      <vt:lpstr>Презентация PowerPoint</vt:lpstr>
      <vt:lpstr>Нарушения чтения оказывают отрицательное влияние на:</vt:lpstr>
      <vt:lpstr>Презентация PowerPoint</vt:lpstr>
      <vt:lpstr> ИГРЫ С БУКВАМИ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Если хотите помочь ребёнку, не забывайте, что: </vt:lpstr>
      <vt:lpstr> Интернет-ресурсы: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Упражнения, способствующие формированию навыков чтения.</dc:title>
  <dc:creator>Марго-королевишна</dc:creator>
  <cp:lastModifiedBy>user</cp:lastModifiedBy>
  <cp:revision>42</cp:revision>
  <dcterms:created xsi:type="dcterms:W3CDTF">2018-03-20T19:12:22Z</dcterms:created>
  <dcterms:modified xsi:type="dcterms:W3CDTF">2020-03-27T07:01:34Z</dcterms:modified>
</cp:coreProperties>
</file>